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9" r:id="rId5"/>
    <p:sldId id="265" r:id="rId6"/>
    <p:sldId id="278" r:id="rId7"/>
    <p:sldId id="289" r:id="rId8"/>
    <p:sldId id="281" r:id="rId9"/>
    <p:sldId id="280" r:id="rId10"/>
    <p:sldId id="286" r:id="rId11"/>
    <p:sldId id="287" r:id="rId12"/>
    <p:sldId id="282" r:id="rId13"/>
    <p:sldId id="283" r:id="rId14"/>
    <p:sldId id="284" r:id="rId15"/>
    <p:sldId id="285" r:id="rId16"/>
    <p:sldId id="288" r:id="rId17"/>
    <p:sldId id="262" r:id="rId18"/>
    <p:sldId id="261" r:id="rId19"/>
  </p:sldIdLst>
  <p:sldSz cx="12192000" cy="6858000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86299"/>
  </p:normalViewPr>
  <p:slideViewPr>
    <p:cSldViewPr snapToGrid="0" snapToObjects="1">
      <p:cViewPr>
        <p:scale>
          <a:sx n="75" d="100"/>
          <a:sy n="75" d="100"/>
        </p:scale>
        <p:origin x="1200" y="-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Seguridad</a:t>
            </a:r>
            <a:r>
              <a:rPr lang="en-US" baseline="0"/>
              <a:t> Pública en México (2023)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747703412073491"/>
          <c:w val="0.94499999999999995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Inseguridad en la propia casa</c:v>
                </c:pt>
                <c:pt idx="1">
                  <c:v>Inseguridad en el área de residencia</c:v>
                </c:pt>
                <c:pt idx="2">
                  <c:v>Testigo de asaltos o robos en alrededores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0.185</c:v>
                </c:pt>
                <c:pt idx="1">
                  <c:v>0.59199999999999997</c:v>
                </c:pt>
                <c:pt idx="2" formatCode="0%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162-B099-4EC466BA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39326111"/>
        <c:axId val="1539324671"/>
      </c:barChart>
      <c:catAx>
        <c:axId val="153932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4671"/>
        <c:crosses val="autoZero"/>
        <c:auto val="1"/>
        <c:lblAlgn val="ctr"/>
        <c:lblOffset val="100"/>
        <c:noMultiLvlLbl val="0"/>
      </c:catAx>
      <c:valAx>
        <c:axId val="15393246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3932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Allanamiento de morada en México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noFill/>
            <a:ln w="25400" cap="flat" cmpd="sng" algn="ctr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0-415A-833B-EA1F0208AE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69655"/>
            <a:ext cx="10521950" cy="4003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intentar abrir puertas o ventanas, saltar bardas, y merodear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49218"/>
              </p:ext>
            </p:extLst>
          </p:nvPr>
        </p:nvGraphicFramePr>
        <p:xfrm>
          <a:off x="258184" y="1603997"/>
          <a:ext cx="11705215" cy="4226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0781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40019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614108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73287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 yard robbery action detection climb-over-gate action analysis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Creado por ellos mismos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 reporta resultados cualitativos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real time crime scene intelligent video surveillance systems in violence detection framework using deep learning techniques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Deep </a:t>
                      </a:r>
                      <a:r>
                        <a:rPr lang="es-MX" dirty="0" err="1"/>
                        <a:t>Reinforcement</a:t>
                      </a:r>
                      <a:r>
                        <a:rPr lang="es-MX" dirty="0"/>
                        <a:t> neural </a:t>
                      </a:r>
                      <a:r>
                        <a:rPr lang="es-MX" dirty="0" err="1"/>
                        <a:t>network</a:t>
                      </a:r>
                      <a:r>
                        <a:rPr lang="es-MX" dirty="0"/>
                        <a:t> (DRNN)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UCSD </a:t>
                      </a:r>
                      <a:r>
                        <a:rPr lang="es-MX" dirty="0" err="1"/>
                        <a:t>dataset</a:t>
                      </a:r>
                      <a:r>
                        <a:rPr lang="es-MX" dirty="0"/>
                        <a:t>, </a:t>
                      </a:r>
                      <a:r>
                        <a:rPr lang="es-MX" dirty="0" err="1"/>
                        <a:t>Crowd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violence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dataset</a:t>
                      </a:r>
                      <a:r>
                        <a:rPr lang="es-MX" dirty="0"/>
                        <a:t>, </a:t>
                      </a:r>
                      <a:r>
                        <a:rPr lang="es-MX" dirty="0" err="1"/>
                        <a:t>Violence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flow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dataset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Accuracy</a:t>
                      </a:r>
                      <a:r>
                        <a:rPr lang="es-MX" dirty="0"/>
                        <a:t> 96%</a:t>
                      </a:r>
                    </a:p>
                    <a:p>
                      <a:pPr algn="ctr"/>
                      <a:r>
                        <a:rPr lang="es-MX" dirty="0" err="1"/>
                        <a:t>Precision</a:t>
                      </a:r>
                      <a:r>
                        <a:rPr lang="es-MX" dirty="0"/>
                        <a:t> 96%</a:t>
                      </a:r>
                    </a:p>
                    <a:p>
                      <a:pPr algn="ctr"/>
                      <a:r>
                        <a:rPr lang="es-MX" dirty="0" err="1"/>
                        <a:t>Recall</a:t>
                      </a:r>
                      <a:r>
                        <a:rPr lang="es-MX" dirty="0"/>
                        <a:t> 80%</a:t>
                      </a:r>
                    </a:p>
                    <a:p>
                      <a:pPr algn="ctr"/>
                      <a:r>
                        <a:rPr lang="es-MX" dirty="0"/>
                        <a:t>F1-score 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 of Violent Behavior Using Neural Networks and Pose Estimation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Redes neuronales profundas (DNNDNN y </a:t>
                      </a:r>
                      <a:r>
                        <a:rPr lang="es-MX" dirty="0" err="1"/>
                        <a:t>OpenPose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err="1"/>
                        <a:t>Kranok</a:t>
                      </a:r>
                      <a:r>
                        <a:rPr lang="es-MX" dirty="0"/>
                        <a:t>-NV </a:t>
                      </a:r>
                      <a:r>
                        <a:rPr lang="es-MX" dirty="0" err="1"/>
                        <a:t>Dataset</a:t>
                      </a:r>
                      <a:endParaRPr lang="es-MX" dirty="0"/>
                    </a:p>
                    <a:p>
                      <a:pPr algn="ctr"/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Accuracy</a:t>
                      </a:r>
                      <a:r>
                        <a:rPr lang="es-MX" dirty="0"/>
                        <a:t> &gt; 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CC6882D7-B8D0-FBF3-2906-98B1B1A3D5B8}"/>
              </a:ext>
            </a:extLst>
          </p:cNvPr>
          <p:cNvSpPr txBox="1"/>
          <p:nvPr/>
        </p:nvSpPr>
        <p:spPr>
          <a:xfrm>
            <a:off x="222251" y="184543"/>
            <a:ext cx="3568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trabajos por los mas similares, </a:t>
            </a:r>
            <a:r>
              <a:rPr lang="es-MX" dirty="0" err="1"/>
              <a:t>poer</a:t>
            </a:r>
            <a:r>
              <a:rPr lang="es-MX" dirty="0"/>
              <a:t> que no se han encontrado tantos trabajos y que no se ha abordado la </a:t>
            </a:r>
            <a:r>
              <a:rPr lang="es-MX" dirty="0" err="1"/>
              <a:t>trmatica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Módulos de la propuesta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95E4467-743E-573F-D21A-218BC988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69" y="1603997"/>
            <a:ext cx="7120512" cy="47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1A3F3-9426-FCF1-672D-2004AAB4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480060"/>
            <a:ext cx="10521951" cy="830582"/>
          </a:xfrm>
        </p:spPr>
        <p:txBody>
          <a:bodyPr/>
          <a:lstStyle/>
          <a:p>
            <a:r>
              <a:rPr lang="es-MX" dirty="0"/>
              <a:t>Fase de procesamiento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848BA-0751-E95E-F380-EF609F08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6" y="1852531"/>
            <a:ext cx="10515600" cy="2208059"/>
          </a:xfrm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0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0036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Montserrat" panose="00000500000000000000" pitchFamily="2" charset="0"/>
              </a:rPr>
              <a:t>[1] 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Shu, F., &amp; Shu, J. (2021).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eight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-camera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fall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system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human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fall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pattern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recognition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via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machine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a low-cost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android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box.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Scientific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Reports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11(1). https://doi.org/10.1038/s41598-021-81115-9</a:t>
            </a:r>
          </a:p>
          <a:p>
            <a:r>
              <a:rPr lang="es-MX" sz="1800" dirty="0">
                <a:solidFill>
                  <a:srgbClr val="000000"/>
                </a:solidFill>
                <a:latin typeface="Montserrat" panose="00000500000000000000" pitchFamily="2" charset="0"/>
              </a:rPr>
              <a:t>[2]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Amrutha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Jyotsna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&amp;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Amudha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J. (2020). Deep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Approach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Suspicious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Activity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from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Surveillance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Video. IEEE.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https://doi.org/10.1109/icimia48430.2020.9074920</a:t>
            </a:r>
          </a:p>
          <a:p>
            <a:r>
              <a:rPr lang="es-MX" sz="1800" dirty="0">
                <a:solidFill>
                  <a:srgbClr val="000000"/>
                </a:solidFill>
                <a:latin typeface="Montserrat" panose="00000500000000000000" pitchFamily="2" charset="0"/>
              </a:rPr>
              <a:t>[3] 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Vallathan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G., John, A.,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Thirumalai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Mohan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S.,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Srivastava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G., &amp; Lin, J. C. (2020).</a:t>
            </a: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Suspicious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activity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deep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in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secure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assisted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living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IoT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environments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Journal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Of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Supercomputing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77(4), 3242-3260.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https://doi.org/10.1007/s11227-020-03387-8</a:t>
            </a:r>
            <a:r>
              <a:rPr lang="es-MX" sz="1800" dirty="0">
                <a:latin typeface="Montserrat" panose="00000500000000000000" pitchFamily="2" charset="0"/>
              </a:rPr>
              <a:t> 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784708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702" y="1603998"/>
            <a:ext cx="6472591" cy="40036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Arquitectura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129" y="921834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El proyecto se centra en el desarrollo de un algoritmo de visión computacional para la detección de intentos de allanamiento de morada a través del análisis de video proveniente de cámaras de videovigilancia utilizando </a:t>
            </a:r>
            <a:r>
              <a:rPr lang="es-ES" sz="24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MediaPipe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 redes neuronales.</a:t>
            </a:r>
          </a:p>
          <a:p>
            <a:pPr algn="just"/>
            <a:r>
              <a:rPr lang="es-ES" sz="2400" dirty="0">
                <a:solidFill>
                  <a:schemeClr val="tx1"/>
                </a:solidFill>
                <a:latin typeface="Montserrat" panose="00000500000000000000" pitchFamily="2" charset="0"/>
              </a:rPr>
              <a:t>Se enfoca exclusivamente en la detección de actividades sospechosas como intentar abrir puertas/ventanas, saltar bardas y permanecer en un mismo lugar por tiempo prolongado. Por otra parte, el algoritmo no contempla la detección de actividades normales, como visitas de repartidores, cobradores o familiares. </a:t>
            </a:r>
            <a:br>
              <a:rPr lang="es-ES" sz="2400" dirty="0">
                <a:solidFill>
                  <a:schemeClr val="tx1"/>
                </a:solidFill>
              </a:rPr>
            </a:br>
            <a:endParaRPr lang="es-MX" sz="2400" dirty="0">
              <a:solidFill>
                <a:schemeClr val="tx1"/>
              </a:solidFill>
            </a:endParaRPr>
          </a:p>
          <a:p>
            <a:r>
              <a:rPr lang="es-MX" dirty="0"/>
              <a:t>Plantear el contexto del desarrollo del proyecto (seguridad, los </a:t>
            </a:r>
            <a:r>
              <a:rPr lang="es-MX" dirty="0" err="1"/>
              <a:t>otos</a:t>
            </a:r>
            <a:r>
              <a:rPr lang="es-MX" dirty="0"/>
              <a:t> trabajos, </a:t>
            </a:r>
            <a:r>
              <a:rPr lang="es-MX" dirty="0" err="1"/>
              <a:t>etc</a:t>
            </a:r>
            <a:r>
              <a:rPr lang="es-MX" dirty="0"/>
              <a:t>…)		poner menos texto y colocar mas, imágenes de los </a:t>
            </a:r>
            <a:r>
              <a:rPr lang="es-MX" dirty="0" err="1"/>
              <a:t>comporitamientos</a:t>
            </a:r>
            <a:r>
              <a:rPr lang="es-MX" dirty="0"/>
              <a:t> y cuales son, dispositivos mas baratos, el algoritmo se puede usar para hacer mas barato, que se pueda usar algo a </a:t>
            </a:r>
            <a:r>
              <a:rPr lang="es-MX" dirty="0" err="1"/>
              <a:t>futurp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9B97-04CE-4B48-9D08-7B1BAFDE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B7A8-4406-7DF1-0BAB-BB858C8E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88379-03AE-5C7F-05CC-B4F8CEBA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8385" y="1603997"/>
            <a:ext cx="7917630" cy="4469295"/>
          </a:xfrm>
        </p:spPr>
        <p:txBody>
          <a:bodyPr/>
          <a:lstStyle/>
          <a:p>
            <a:r>
              <a:rPr lang="es-MX" dirty="0"/>
              <a:t>Plantear el contexto del desarrollo del proyecto (seguridad, los </a:t>
            </a:r>
            <a:r>
              <a:rPr lang="es-MX" dirty="0" err="1"/>
              <a:t>otos</a:t>
            </a:r>
            <a:r>
              <a:rPr lang="es-MX" dirty="0"/>
              <a:t> trabajos, </a:t>
            </a:r>
            <a:r>
              <a:rPr lang="es-MX" dirty="0" err="1"/>
              <a:t>etc</a:t>
            </a:r>
            <a:r>
              <a:rPr lang="es-MX" dirty="0"/>
              <a:t>…)		poner menos texto y colocar mas, imágenes de los </a:t>
            </a:r>
            <a:r>
              <a:rPr lang="es-MX" dirty="0" err="1"/>
              <a:t>comporitamientos</a:t>
            </a:r>
            <a:r>
              <a:rPr lang="es-MX" dirty="0"/>
              <a:t> y cuales son, dispositivos mas baratos, el algoritmo se puede usar para hacer mas barato, que se pueda usar algo a </a:t>
            </a:r>
            <a:r>
              <a:rPr lang="es-MX" dirty="0" err="1"/>
              <a:t>futurp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F07B4-86A9-1208-8B71-7DE6BC3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 descr="Imagen que contiene interior, pequeño, cocina, gato&#10;&#10;Descripción generada automáticamente">
            <a:extLst>
              <a:ext uri="{FF2B5EF4-FFF2-40B4-BE49-F238E27FC236}">
                <a16:creationId xmlns:a16="http://schemas.microsoft.com/office/drawing/2014/main" id="{BAB87D5D-F1AD-3171-B14C-074F87C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97033"/>
            <a:ext cx="2260600" cy="2159635"/>
          </a:xfrm>
          <a:prstGeom prst="rect">
            <a:avLst/>
          </a:prstGeom>
        </p:spPr>
      </p:pic>
      <p:pic>
        <p:nvPicPr>
          <p:cNvPr id="6" name="Imagen 5" descr="Imagen que contiene ventana, hombre, coche, camión&#10;&#10;Descripción generada automáticamente">
            <a:extLst>
              <a:ext uri="{FF2B5EF4-FFF2-40B4-BE49-F238E27FC236}">
                <a16:creationId xmlns:a16="http://schemas.microsoft.com/office/drawing/2014/main" id="{50A7CA0E-86EE-0A47-E8EC-82E5E16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4" y="3152048"/>
            <a:ext cx="2298065" cy="21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92807-29F3-212F-BBF6-6F7E258E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165335"/>
              </p:ext>
            </p:extLst>
          </p:nvPr>
        </p:nvGraphicFramePr>
        <p:xfrm>
          <a:off x="2259012" y="1603997"/>
          <a:ext cx="7673976" cy="43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439237"/>
              </p:ext>
            </p:extLst>
          </p:nvPr>
        </p:nvGraphicFramePr>
        <p:xfrm>
          <a:off x="2351171" y="1603998"/>
          <a:ext cx="7489657" cy="4575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114D-F36B-7682-AD22-6D81A801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F48CE-07EC-9260-7635-9B54809B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C53C17-EF7E-293F-4C71-708337BEF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51704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Si bien muchas viviendas están equipadas con cámaras de seguridad, estas generalmente solo registran los eventos sin detectar ni analizar activamente lo que sucede. </a:t>
            </a: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(referencias)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La detección de actividades sospechosas aún depende en gran medida de: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sistemas relacionados utilizan otras herramientas como sensores para la detección de personas.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Agregar una imagen con las cámaras o algo similar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85984E-950C-2D47-0B28-F7E71B03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936115"/>
            <a:ext cx="10521950" cy="3378163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chemeClr val="tx1"/>
                </a:solidFill>
                <a:latin typeface="Montserrat" panose="00000500000000000000" pitchFamily="2" charset="0"/>
              </a:rPr>
              <a:t>Un algoritmo de detección y seguimiento secuencial en video puede ayudar a la detección de actividades anómalas dados en allanamientos a casa habitación, este algoritmo pretende aproximar la actividad observada como lo haría un humano. Los algoritmos secuenciales pueden ser </a:t>
            </a:r>
            <a:r>
              <a:rPr lang="es-ES" sz="3200" dirty="0" err="1">
                <a:solidFill>
                  <a:schemeClr val="tx1"/>
                </a:solidFill>
                <a:latin typeface="Montserrat" panose="00000500000000000000" pitchFamily="2" charset="0"/>
              </a:rPr>
              <a:t>DeepSort</a:t>
            </a:r>
            <a:r>
              <a:rPr lang="es-ES" sz="3200" dirty="0">
                <a:solidFill>
                  <a:schemeClr val="tx1"/>
                </a:solidFill>
                <a:latin typeface="Montserrat" panose="00000500000000000000" pitchFamily="2" charset="0"/>
              </a:rPr>
              <a:t>, LSTM, CNN o flujo óptico.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626753"/>
            <a:ext cx="10521950" cy="1855096"/>
          </a:xfrm>
        </p:spPr>
        <p:txBody>
          <a:bodyPr/>
          <a:lstStyle/>
          <a:p>
            <a:pPr algn="ctr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3120</TotalTime>
  <Words>785</Words>
  <Application>Microsoft Office PowerPoint</Application>
  <PresentationFormat>Panorámica</PresentationFormat>
  <Paragraphs>84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Montserrat SemiBold</vt:lpstr>
      <vt:lpstr>Arial</vt:lpstr>
      <vt:lpstr>Calibri</vt:lpstr>
      <vt:lpstr>Montserrat</vt:lpstr>
      <vt:lpstr>Montserrat Medium</vt:lpstr>
      <vt:lpstr>Tema de Office</vt:lpstr>
      <vt:lpstr>Algoritmo de detección de patrones de movimiento para la identificación de allanamiento de morada usando visión computacional</vt:lpstr>
      <vt:lpstr>Índice</vt:lpstr>
      <vt:lpstr>Introducción</vt:lpstr>
      <vt:lpstr>Introducción</vt:lpstr>
      <vt:lpstr>Planteamiento del problema</vt:lpstr>
      <vt:lpstr>Planteamiento del problema</vt:lpstr>
      <vt:lpstr>Justificación</vt:lpstr>
      <vt:lpstr>Hipótesis</vt:lpstr>
      <vt:lpstr>Objetivo</vt:lpstr>
      <vt:lpstr>Objetivos específicos</vt:lpstr>
      <vt:lpstr>Estado del arte</vt:lpstr>
      <vt:lpstr>Módulos de la propuesta</vt:lpstr>
      <vt:lpstr>Fase de procesamiento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66</cp:revision>
  <dcterms:created xsi:type="dcterms:W3CDTF">2018-12-04T03:27:02Z</dcterms:created>
  <dcterms:modified xsi:type="dcterms:W3CDTF">2024-11-14T21:10:22Z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